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3" r:id="rId4"/>
    <p:sldId id="259" r:id="rId5"/>
    <p:sldId id="264" r:id="rId6"/>
    <p:sldId id="262" r:id="rId7"/>
    <p:sldId id="265" r:id="rId8"/>
    <p:sldId id="266" r:id="rId9"/>
    <p:sldId id="269" r:id="rId10"/>
    <p:sldId id="267" r:id="rId11"/>
    <p:sldId id="268" r:id="rId12"/>
    <p:sldId id="270" r:id="rId13"/>
    <p:sldId id="284" r:id="rId14"/>
    <p:sldId id="286" r:id="rId15"/>
    <p:sldId id="298" r:id="rId16"/>
    <p:sldId id="297" r:id="rId17"/>
    <p:sldId id="275" r:id="rId18"/>
    <p:sldId id="276" r:id="rId19"/>
    <p:sldId id="271" r:id="rId20"/>
    <p:sldId id="273" r:id="rId21"/>
    <p:sldId id="277" r:id="rId22"/>
    <p:sldId id="303" r:id="rId23"/>
    <p:sldId id="304" r:id="rId24"/>
    <p:sldId id="306" r:id="rId25"/>
    <p:sldId id="305" r:id="rId26"/>
    <p:sldId id="278" r:id="rId27"/>
    <p:sldId id="282" r:id="rId28"/>
    <p:sldId id="272" r:id="rId29"/>
    <p:sldId id="274" r:id="rId30"/>
    <p:sldId id="300" r:id="rId31"/>
    <p:sldId id="287" r:id="rId32"/>
    <p:sldId id="289" r:id="rId33"/>
    <p:sldId id="301" r:id="rId34"/>
    <p:sldId id="288" r:id="rId35"/>
    <p:sldId id="294" r:id="rId36"/>
    <p:sldId id="293" r:id="rId37"/>
    <p:sldId id="292" r:id="rId38"/>
    <p:sldId id="290" r:id="rId39"/>
    <p:sldId id="291" r:id="rId40"/>
    <p:sldId id="295" r:id="rId41"/>
    <p:sldId id="296" r:id="rId42"/>
    <p:sldId id="279" r:id="rId43"/>
    <p:sldId id="302" r:id="rId44"/>
    <p:sldId id="280" r:id="rId45"/>
    <p:sldId id="283" r:id="rId46"/>
    <p:sldId id="281" r:id="rId47"/>
    <p:sldId id="2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ABC"/>
    <a:srgbClr val="414282"/>
    <a:srgbClr val="040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3"/>
    <p:restoredTop sz="85766"/>
  </p:normalViewPr>
  <p:slideViewPr>
    <p:cSldViewPr snapToGrid="0" snapToObjects="1">
      <p:cViewPr>
        <p:scale>
          <a:sx n="80" d="100"/>
          <a:sy n="80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F5170-31E1-9941-B759-7113DA060E2B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3B21E-7500-F243-A508-4C47D2AF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://armstrade.sipri.org/armstrade/page/toplist.php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Very</a:t>
            </a:r>
            <a:r>
              <a:rPr lang="en-AU" baseline="0" dirty="0" smtClean="0"/>
              <a:t> simple dataset, </a:t>
            </a:r>
          </a:p>
          <a:p>
            <a:endParaRPr lang="en-AU" baseline="0" dirty="0" smtClean="0"/>
          </a:p>
          <a:p>
            <a:r>
              <a:rPr lang="en-AU" baseline="0" dirty="0" smtClean="0"/>
              <a:t>-&gt; What </a:t>
            </a:r>
            <a:r>
              <a:rPr lang="en-AU" baseline="0" dirty="0" smtClean="0"/>
              <a:t>would </a:t>
            </a:r>
            <a:r>
              <a:rPr lang="en-AU" baseline="0" dirty="0" smtClean="0"/>
              <a:t>you do </a:t>
            </a:r>
            <a:r>
              <a:rPr lang="en-AU" baseline="0" dirty="0" smtClean="0"/>
              <a:t>?</a:t>
            </a:r>
          </a:p>
          <a:p>
            <a:endParaRPr lang="en-AU" baseline="0" dirty="0" smtClean="0"/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86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37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d3-graph </a:t>
            </a:r>
            <a:r>
              <a:rPr lang="en-AU" dirty="0" err="1" smtClean="0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r>
              <a:rPr lang="en-AU" dirty="0" smtClean="0">
                <a:sym typeface="Wingdings"/>
              </a:rPr>
              <a:t>Demo first part of the website</a:t>
            </a:r>
          </a:p>
          <a:p>
            <a:pPr marL="171450" indent="-171450">
              <a:buFont typeface="Wingdings" charset="2"/>
              <a:buChar char="à"/>
            </a:pP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9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+ WEBSITE DEMO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5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</a:t>
            </a:r>
            <a:r>
              <a:rPr lang="en-AU" dirty="0" smtClean="0"/>
              <a:t>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9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</a:t>
            </a:r>
            <a:r>
              <a:rPr lang="en-AU" dirty="0" smtClean="0"/>
              <a:t>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</a:t>
            </a:r>
            <a:r>
              <a:rPr lang="en-AU" dirty="0" smtClean="0"/>
              <a:t>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</a:t>
            </a:r>
            <a:r>
              <a:rPr lang="en-AU" dirty="0" smtClean="0"/>
              <a:t>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5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</a:t>
            </a:r>
            <a:r>
              <a:rPr lang="en-AU" dirty="0" smtClean="0"/>
              <a:t>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8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7/3/29/declutter-this-graph" TargetMode="External"/><Relationship Id="rId4" Type="http://schemas.openxmlformats.org/officeDocument/2006/relationships/hyperlink" Target="http://www.storytellingwithdata.com/about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boxplot.html" TargetMode="External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spaghetti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s://www.data-to-viz.com/caveat/aspect_ratio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error_bar.htm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Relationship Id="rId3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4" Type="http://schemas.openxmlformats.org/officeDocument/2006/relationships/image" Target="../media/image50.png"/><Relationship Id="rId5" Type="http://schemas.openxmlformats.org/officeDocument/2006/relationships/hyperlink" Target="https://www.d3-graph-gallery.com/" TargetMode="External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Yan.holtz.data@gmail.com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mailto:Yan.holtz.data@gmail.com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7.png"/><Relationship Id="rId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1662" y="16042"/>
            <a:ext cx="1780851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41" y="2822448"/>
            <a:ext cx="4264152" cy="60655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10467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</a:t>
            </a:r>
            <a:r>
              <a:rPr lang="fr-FR" sz="2000" dirty="0"/>
              <a:t>input </a:t>
            </a:r>
            <a:r>
              <a:rPr lang="fr-FR" sz="2000" dirty="0" smtClean="0"/>
              <a:t>data </a:t>
            </a:r>
            <a:r>
              <a:rPr lang="fr-FR" sz="2000" dirty="0"/>
              <a:t>format</a:t>
            </a:r>
            <a:endParaRPr lang="fr-FR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7828546" y="6481010"/>
            <a:ext cx="4363454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DataViz Meetup | Sydney 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| November 2018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6193" y="0"/>
            <a:ext cx="407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A p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roject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Yan Holtz and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Conor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Healy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66206" y="1517782"/>
            <a:ext cx="8529036" cy="393279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3371" y="240632"/>
            <a:ext cx="5072187" cy="99029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116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observations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96" y="3699494"/>
            <a:ext cx="3794010" cy="273361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096" y="561045"/>
            <a:ext cx="3274123" cy="2398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414" y="561045"/>
            <a:ext cx="3287994" cy="23347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414" y="3699494"/>
            <a:ext cx="3334255" cy="26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So</a:t>
            </a:r>
            <a:r>
              <a:rPr lang="mr-IN" sz="2400" dirty="0" smtClean="0">
                <a:solidFill>
                  <a:srgbClr val="414282"/>
                </a:solidFill>
              </a:rPr>
              <a:t>…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5834" y="2695903"/>
            <a:ext cx="928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Knowing the </a:t>
            </a:r>
            <a:r>
              <a:rPr lang="en-AU" sz="2800" b="1" dirty="0" smtClean="0">
                <a:solidFill>
                  <a:srgbClr val="68BABC"/>
                </a:solidFill>
              </a:rPr>
              <a:t>possibilities</a:t>
            </a:r>
            <a:r>
              <a:rPr lang="en-AU" sz="2800" dirty="0" smtClean="0"/>
              <a:t> is the </a:t>
            </a:r>
            <a:r>
              <a:rPr lang="en-AU" sz="2800" b="1" dirty="0" smtClean="0">
                <a:solidFill>
                  <a:srgbClr val="68BABC"/>
                </a:solidFill>
              </a:rPr>
              <a:t>first step </a:t>
            </a:r>
            <a:r>
              <a:rPr lang="en-AU" sz="2800" dirty="0" smtClean="0"/>
              <a:t>in chart choice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Not easy to know </a:t>
            </a:r>
            <a:r>
              <a:rPr lang="en-AU" sz="2800" b="1" dirty="0" smtClean="0">
                <a:solidFill>
                  <a:srgbClr val="68BABC"/>
                </a:solidFill>
              </a:rPr>
              <a:t>all</a:t>
            </a:r>
            <a:r>
              <a:rPr lang="en-AU" sz="2800" dirty="0" smtClean="0"/>
              <a:t> the </a:t>
            </a:r>
            <a:r>
              <a:rPr lang="en-AU" sz="2800" b="1" dirty="0" smtClean="0">
                <a:solidFill>
                  <a:srgbClr val="68BABC"/>
                </a:solidFill>
              </a:rPr>
              <a:t>chart types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Hard to figure out options </a:t>
            </a:r>
            <a:r>
              <a:rPr lang="en-AU" sz="2800" b="1" dirty="0" smtClean="0">
                <a:solidFill>
                  <a:srgbClr val="68BABC"/>
                </a:solidFill>
              </a:rPr>
              <a:t>from a dataset</a:t>
            </a:r>
            <a:endParaRPr lang="en-AU" sz="2800" b="1" dirty="0">
              <a:solidFill>
                <a:srgbClr val="68BABC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071644" y="5945988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Let’s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build</a:t>
            </a:r>
            <a:r>
              <a:rPr lang="fr-FR" sz="2400" dirty="0" smtClean="0">
                <a:solidFill>
                  <a:srgbClr val="414282"/>
                </a:solidFill>
              </a:rPr>
              <a:t> a </a:t>
            </a:r>
            <a:r>
              <a:rPr lang="fr-FR" sz="2400" dirty="0" err="1" smtClean="0">
                <a:solidFill>
                  <a:srgbClr val="414282"/>
                </a:solidFill>
              </a:rPr>
              <a:t>decision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tree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7217978" y="6176820"/>
            <a:ext cx="626611" cy="0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40436" y="3013501"/>
            <a:ext cx="624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WHAT YOU SHOULD DO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918296" y="4143328"/>
            <a:ext cx="475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About 20 examples of storytelling with data</a:t>
            </a:r>
            <a:endParaRPr lang="en-AU" sz="2000" dirty="0"/>
          </a:p>
        </p:txBody>
      </p:sp>
      <p:sp>
        <p:nvSpPr>
          <p:cNvPr id="2" name="Rectangle 1"/>
          <p:cNvSpPr/>
          <p:nvPr/>
        </p:nvSpPr>
        <p:spPr>
          <a:xfrm>
            <a:off x="9333717" y="6453417"/>
            <a:ext cx="285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/#story</a:t>
            </a:r>
          </a:p>
        </p:txBody>
      </p:sp>
    </p:spTree>
    <p:extLst>
      <p:ext uri="{BB962C8B-B14F-4D97-AF65-F5344CB8AC3E}">
        <p14:creationId xmlns:p14="http://schemas.microsoft.com/office/powerpoint/2010/main" val="20986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3" y="0"/>
            <a:ext cx="6104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6710106" y="1418896"/>
            <a:ext cx="443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</a:t>
            </a:r>
            <a:r>
              <a:rPr lang="fr-FR" sz="3200" dirty="0" err="1" smtClean="0"/>
              <a:t>should</a:t>
            </a:r>
            <a:r>
              <a:rPr lang="fr-FR" sz="3200" dirty="0" smtClean="0"/>
              <a:t> I do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my</a:t>
            </a:r>
            <a:r>
              <a:rPr lang="fr-FR" sz="3200" dirty="0" smtClean="0"/>
              <a:t> data ??</a:t>
            </a:r>
            <a:endParaRPr lang="fr-FR" sz="3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2283544"/>
            <a:ext cx="3247088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414282"/>
                </a:solidFill>
              </a:rPr>
              <a:t>Chart Decision</a:t>
            </a:r>
            <a:endParaRPr lang="en-AU" sz="3200" dirty="0">
              <a:solidFill>
                <a:srgbClr val="414282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Who’s reading ?</a:t>
            </a:r>
            <a:endParaRPr lang="en-AU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Interactive  or Static?</a:t>
            </a:r>
            <a:endParaRPr lang="en-AU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Question</a:t>
            </a:r>
            <a:endParaRPr lang="en-AU" sz="2800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Data itself</a:t>
            </a:r>
            <a:endParaRPr lang="en-AU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Eye catching / accurate</a:t>
            </a:r>
            <a:endParaRPr lang="en-AU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Exploratory vs Explanatory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012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68BABC"/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61" y="2361531"/>
            <a:ext cx="6694820" cy="246714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21" y="2940050"/>
            <a:ext cx="2070100" cy="1587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31369" y="2361531"/>
            <a:ext cx="2551612" cy="308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194" y="705852"/>
            <a:ext cx="1836185" cy="60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err="1" smtClean="0">
                <a:solidFill>
                  <a:srgbClr val="68BABC"/>
                </a:solidFill>
              </a:rPr>
              <a:t>Explo</a:t>
            </a:r>
            <a:r>
              <a:rPr lang="en-AU" sz="2000" b="1" dirty="0" smtClean="0">
                <a:solidFill>
                  <a:srgbClr val="68BABC"/>
                </a:solidFill>
              </a:rPr>
              <a:t>/</a:t>
            </a:r>
            <a:r>
              <a:rPr lang="en-AU" sz="2000" b="1" dirty="0" err="1" smtClean="0">
                <a:solidFill>
                  <a:srgbClr val="68BABC"/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28" y="978569"/>
            <a:ext cx="5444464" cy="53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smtClean="0">
                <a:solidFill>
                  <a:srgbClr val="68BABC"/>
                </a:solidFill>
              </a:rPr>
              <a:t>Reader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821" y="882316"/>
            <a:ext cx="6171957" cy="58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 smtClean="0">
                <a:solidFill>
                  <a:srgbClr val="68BABC"/>
                </a:solidFill>
              </a:rPr>
              <a:t>Interactivity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72" y="1436933"/>
            <a:ext cx="8689144" cy="45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2" y="0"/>
            <a:ext cx="5952454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 smtClean="0">
                <a:solidFill>
                  <a:srgbClr val="68BABC"/>
                </a:solidFill>
              </a:rPr>
              <a:t>Eye catching</a:t>
            </a:r>
            <a:endParaRPr lang="en-AU" sz="2000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850900"/>
            <a:ext cx="12344401" cy="5760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15" y="5606534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555555"/>
                </a:solidFill>
                <a:latin typeface="Montserrat" charset="0"/>
              </a:rPr>
              <a:t>Co-authorship network of a researcher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8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9779" y="3013501"/>
            <a:ext cx="748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WHAT YOU SHOULD </a:t>
            </a:r>
            <a:r>
              <a:rPr lang="en-AU" sz="4800" b="1" dirty="0" smtClean="0">
                <a:solidFill>
                  <a:srgbClr val="68BABC"/>
                </a:solidFill>
              </a:rPr>
              <a:t>NOT</a:t>
            </a:r>
            <a:r>
              <a:rPr lang="en-AU" sz="4800" dirty="0" smtClean="0">
                <a:solidFill>
                  <a:srgbClr val="414282"/>
                </a:solidFill>
              </a:rPr>
              <a:t> DO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177793" y="4159370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 gallery of most common caveats</a:t>
            </a:r>
            <a:endParaRPr lang="en-AU" sz="2000" dirty="0"/>
          </a:p>
        </p:txBody>
      </p:sp>
      <p:sp>
        <p:nvSpPr>
          <p:cNvPr id="5" name="Rectangle 4"/>
          <p:cNvSpPr/>
          <p:nvPr/>
        </p:nvSpPr>
        <p:spPr>
          <a:xfrm>
            <a:off x="9205381" y="6485501"/>
            <a:ext cx="298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 smtClean="0">
                <a:solidFill>
                  <a:srgbClr val="68BABC"/>
                </a:solidFill>
              </a:rPr>
              <a:t>/caveats</a:t>
            </a:r>
            <a:endParaRPr lang="en-AU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27" y="0"/>
            <a:ext cx="971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90" y="786664"/>
            <a:ext cx="7165566" cy="51485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342947" y="2431088"/>
            <a:ext cx="2505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200" dirty="0" smtClean="0"/>
              <a:t>…</a:t>
            </a:r>
            <a:endParaRPr lang="fr-FR" sz="3200" dirty="0" smtClean="0"/>
          </a:p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about </a:t>
            </a:r>
            <a:r>
              <a:rPr lang="fr-FR" sz="3200" dirty="0" err="1" smtClean="0"/>
              <a:t>that</a:t>
            </a:r>
            <a:r>
              <a:rPr lang="fr-FR" sz="3200" dirty="0" smtClean="0"/>
              <a:t>?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7764379" y="6500790"/>
            <a:ext cx="455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Source: </a:t>
            </a:r>
            <a:r>
              <a:rPr lang="fr-FR" sz="1400" dirty="0"/>
              <a:t> </a:t>
            </a:r>
            <a:r>
              <a:rPr lang="fr-FR" sz="1400" dirty="0">
                <a:hlinkClick r:id="rId3"/>
              </a:rPr>
              <a:t>Storytelling with data</a:t>
            </a:r>
            <a:r>
              <a:rPr lang="fr-FR" sz="1400" dirty="0"/>
              <a:t> by </a:t>
            </a:r>
            <a:r>
              <a:rPr lang="fr-FR" sz="1400" dirty="0">
                <a:hlinkClick r:id="rId4"/>
              </a:rPr>
              <a:t>Cole Nussbaumer Knaflic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414994"/>
            <a:ext cx="2178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rgbClr val="414282"/>
                </a:solidFill>
              </a:rPr>
              <a:t>Calculation</a:t>
            </a:r>
            <a:endParaRPr lang="fr-FR" sz="2400" dirty="0" smtClean="0">
              <a:solidFill>
                <a:srgbClr val="414282"/>
              </a:solidFill>
            </a:endParaRP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+</a:t>
            </a: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3D</a:t>
            </a: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+</a:t>
            </a: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Pie chart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  <p:sp>
        <p:nvSpPr>
          <p:cNvPr id="7" name="ZoneTexte 3"/>
          <p:cNvSpPr txBox="1"/>
          <p:nvPr/>
        </p:nvSpPr>
        <p:spPr>
          <a:xfrm>
            <a:off x="723900" y="3374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Order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your</a:t>
            </a:r>
            <a:r>
              <a:rPr lang="fr-FR" sz="2400" dirty="0" smtClean="0">
                <a:solidFill>
                  <a:srgbClr val="414282"/>
                </a:solidFill>
              </a:rPr>
              <a:t> data</a:t>
            </a:r>
            <a:endParaRPr lang="fr-FR" sz="2400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8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6400" y="375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issue </a:t>
            </a:r>
            <a:r>
              <a:rPr lang="fr-FR" sz="2400" dirty="0" err="1" smtClean="0">
                <a:solidFill>
                  <a:srgbClr val="414282"/>
                </a:solidFill>
              </a:rPr>
              <a:t>with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boxplot</a:t>
            </a:r>
            <a:endParaRPr lang="fr-FR" sz="2400" dirty="0" smtClean="0">
              <a:solidFill>
                <a:srgbClr val="414282"/>
              </a:solidFill>
            </a:endParaRP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8" y="952500"/>
            <a:ext cx="10612086" cy="500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7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93800" y="1899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Spaghetti chart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141150"/>
            <a:ext cx="6058828" cy="2805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05" y="2946400"/>
            <a:ext cx="3823327" cy="3776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882" y="3013421"/>
            <a:ext cx="3741346" cy="36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11150"/>
            <a:ext cx="93345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0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0" y="565150"/>
            <a:ext cx="3994150" cy="26682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9755"/>
            <a:ext cx="12192000" cy="276688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93800" y="1899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Mind</a:t>
            </a:r>
            <a:r>
              <a:rPr lang="fr-FR" sz="2400" dirty="0" smtClean="0">
                <a:solidFill>
                  <a:srgbClr val="414282"/>
                </a:solidFill>
              </a:rPr>
              <a:t> the aspect ratio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4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0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can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>
                <a:solidFill>
                  <a:srgbClr val="414282"/>
                </a:solidFill>
              </a:rPr>
              <a:t>Looking</a:t>
            </a:r>
            <a:r>
              <a:rPr lang="fr-FR" sz="4800" dirty="0" smtClean="0">
                <a:solidFill>
                  <a:srgbClr val="414282"/>
                </a:solidFill>
              </a:rPr>
              <a:t> for a chart ?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should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Caveats</a:t>
            </a:r>
            <a:r>
              <a:rPr lang="en-US" sz="2800" dirty="0" smtClean="0"/>
              <a:t> to avoid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How</a:t>
            </a:r>
            <a:r>
              <a:rPr lang="en-US" sz="2800" dirty="0" smtClean="0"/>
              <a:t> to </a:t>
            </a:r>
          </a:p>
          <a:p>
            <a:pPr algn="ctr"/>
            <a:r>
              <a:rPr lang="en-US" sz="2800" dirty="0" smtClean="0"/>
              <a:t>build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0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263650"/>
            <a:ext cx="10299700" cy="45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6400" y="375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issue </a:t>
            </a:r>
            <a:r>
              <a:rPr lang="fr-FR" sz="2400" dirty="0" err="1" smtClean="0">
                <a:solidFill>
                  <a:srgbClr val="414282"/>
                </a:solidFill>
              </a:rPr>
              <a:t>with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error</a:t>
            </a:r>
            <a:r>
              <a:rPr lang="fr-FR" sz="2400" dirty="0" smtClean="0">
                <a:solidFill>
                  <a:srgbClr val="414282"/>
                </a:solidFill>
              </a:rPr>
              <a:t> bars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40" y="698415"/>
            <a:ext cx="7770459" cy="3123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4" y="3162300"/>
            <a:ext cx="5523615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77793" y="3013501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HOW TO DO IT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14291" y="4159370"/>
            <a:ext cx="37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The R and Python graph galleries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5706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441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03" y="1473867"/>
            <a:ext cx="496177" cy="45002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34" y="4509820"/>
            <a:ext cx="496177" cy="45002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4" y="2253514"/>
            <a:ext cx="496177" cy="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 smtClean="0">
                <a:hlinkClick r:id="rId3"/>
              </a:rPr>
              <a:t>-graph-</a:t>
            </a:r>
            <a:r>
              <a:rPr lang="en-US" sz="3200" dirty="0" err="1" smtClean="0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hlinkClick r:id="rId3"/>
              </a:rPr>
              <a:t>Python</a:t>
            </a:r>
            <a:r>
              <a:rPr lang="en-US" sz="3200" dirty="0" smtClean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20" y="4322534"/>
            <a:ext cx="1221926" cy="10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Data-to-</a:t>
            </a:r>
            <a:r>
              <a:rPr lang="fr-FR" sz="4800" dirty="0" err="1" smtClean="0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3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3"/>
              </a:rPr>
              <a:t>github.com/holtzy/Talk</a:t>
            </a:r>
            <a:endParaRPr lang="en-US" sz="2400" dirty="0">
              <a:hlinkClick r:id="rId3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38" y="4214220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Data-to-</a:t>
            </a:r>
            <a:r>
              <a:rPr lang="fr-FR" sz="4800" dirty="0" err="1" smtClean="0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484" y="332707"/>
            <a:ext cx="2477472" cy="759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4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4"/>
              </a:rPr>
              <a:t>github.com/holtzy/Talk</a:t>
            </a:r>
            <a:endParaRPr lang="en-US" sz="2400" dirty="0">
              <a:hlinkClick r:id="rId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498" y="252496"/>
            <a:ext cx="914960" cy="9195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38" y="4214220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763459" y="3013501"/>
            <a:ext cx="520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smtClean="0">
                <a:solidFill>
                  <a:srgbClr val="414282"/>
                </a:solidFill>
              </a:rPr>
              <a:t>WHAT YOU CAN DO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183181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data input format</a:t>
            </a:r>
            <a:endParaRPr lang="fr-FR" sz="2000" dirty="0"/>
          </a:p>
        </p:txBody>
      </p:sp>
      <p:sp>
        <p:nvSpPr>
          <p:cNvPr id="5" name="Rectangle 4"/>
          <p:cNvSpPr/>
          <p:nvPr/>
        </p:nvSpPr>
        <p:spPr>
          <a:xfrm>
            <a:off x="9061309" y="6485501"/>
            <a:ext cx="311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 smtClean="0">
                <a:solidFill>
                  <a:srgbClr val="68BABC"/>
                </a:solidFill>
              </a:rPr>
              <a:t>/#explore</a:t>
            </a:r>
            <a:endParaRPr lang="en-AU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 sells more weapons ?</a:t>
            </a:r>
            <a:endParaRPr lang="en-AU" sz="2400" dirty="0">
              <a:solidFill>
                <a:srgbClr val="414282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 smtClean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661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4264</TotalTime>
  <Words>498</Words>
  <Application>Microsoft Macintosh PowerPoint</Application>
  <PresentationFormat>Grand écran</PresentationFormat>
  <Paragraphs>169</Paragraphs>
  <Slides>47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Calibri</vt:lpstr>
      <vt:lpstr>Calibri Light</vt:lpstr>
      <vt:lpstr>Mangal</vt:lpstr>
      <vt:lpstr>Montserrat</vt:lpstr>
      <vt:lpstr>Wingdings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Utilisateur de Microsoft Office</cp:lastModifiedBy>
  <cp:revision>39</cp:revision>
  <cp:lastPrinted>2018-11-19T02:32:07Z</cp:lastPrinted>
  <dcterms:created xsi:type="dcterms:W3CDTF">2018-11-08T22:29:41Z</dcterms:created>
  <dcterms:modified xsi:type="dcterms:W3CDTF">2018-11-19T05:38:31Z</dcterms:modified>
</cp:coreProperties>
</file>